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70" r:id="rId7"/>
    <p:sldId id="265" r:id="rId8"/>
    <p:sldId id="266" r:id="rId9"/>
    <p:sldId id="269" r:id="rId10"/>
    <p:sldId id="268" r:id="rId11"/>
    <p:sldId id="263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lk.cz/management-skol/projekty-lk/podpora-skolniho-stravovani-v-libereckem-kraji/podpora-skolniho-stravovani-v-libereckem-kraji-pro-skolni-rok-2023-2024-vyhlaseni-pravidel-k-poskytnuti-prispevku-organizacim-zrizovanym-libereckym-krajem-n477822.htm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15123"/>
            <a:ext cx="7772400" cy="1996560"/>
          </a:xfrm>
        </p:spPr>
        <p:txBody>
          <a:bodyPr/>
          <a:lstStyle/>
          <a:p>
            <a:r>
              <a:rPr lang="cs-CZ" dirty="0"/>
              <a:t>Oddělení strategií, koncepcí a projektů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43BBFD-5277-7158-CB0C-080721C6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233" y="4583550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1600" dirty="0"/>
              <a:t>Krajský úřad Libereckého kraj</a:t>
            </a:r>
          </a:p>
          <a:p>
            <a:pPr algn="r"/>
            <a:r>
              <a:rPr lang="cs-CZ" sz="1600" dirty="0"/>
              <a:t>odbor školství, mládeže, tělovýchovy a sportu</a:t>
            </a:r>
          </a:p>
          <a:p>
            <a:pPr algn="r"/>
            <a:r>
              <a:rPr lang="cs-CZ" sz="1600" dirty="0">
                <a:hlinkClick r:id="rId2"/>
              </a:rPr>
              <a:t>dagmar.kasalova@kraj-lbc.cz</a:t>
            </a:r>
            <a:r>
              <a:rPr lang="cs-CZ" sz="1600" dirty="0"/>
              <a:t>; 485 225 142</a:t>
            </a:r>
          </a:p>
        </p:txBody>
      </p:sp>
      <p:pic>
        <p:nvPicPr>
          <p:cNvPr id="5" name="Obrázek 4" descr="Obsah obrázku bílá tabule&#10;&#10;Popis byl vytvořen automaticky">
            <a:extLst>
              <a:ext uri="{FF2B5EF4-FFF2-40B4-BE49-F238E27FC236}">
                <a16:creationId xmlns:a16="http://schemas.microsoft.com/office/drawing/2014/main" id="{65143344-A86A-85CA-78C2-CD90E6C1043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717" y="2542777"/>
            <a:ext cx="5360565" cy="17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Obsah obrázku skica, kresba, klipart, Perokresba&#10;&#10;Popis byl vytvořen automaticky">
            <a:extLst>
              <a:ext uri="{FF2B5EF4-FFF2-40B4-BE49-F238E27FC236}">
                <a16:creationId xmlns:a16="http://schemas.microsoft.com/office/drawing/2014/main" id="{F3DC509B-03F8-4DD9-E89A-3EAD9AE8E9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2" t="11260" r="14896" b="15491"/>
          <a:stretch/>
        </p:blipFill>
        <p:spPr>
          <a:xfrm>
            <a:off x="7625593" y="5377342"/>
            <a:ext cx="1303973" cy="1249516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Podpora školního stravování v Libereckém kraji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1300999"/>
            <a:ext cx="821282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postup: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vyplnit </a:t>
            </a:r>
            <a:r>
              <a:rPr lang="cs-CZ" b="1" dirty="0"/>
              <a:t>Žádost o poskytnutí mimořádného účelového příspěvku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elektronicky podepsat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přiložit vyplněnou </a:t>
            </a:r>
            <a:r>
              <a:rPr lang="cs-CZ" b="1" dirty="0"/>
              <a:t>Kalkulačku k žádosti o dotaci </a:t>
            </a:r>
            <a:r>
              <a:rPr lang="cs-CZ" dirty="0"/>
              <a:t>(jako soubor)</a:t>
            </a:r>
            <a:endParaRPr lang="cs-CZ" b="1" dirty="0"/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poslat datovou schránkou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3604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6F415-3DF3-625C-B254-F0D70495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639" y="1870745"/>
            <a:ext cx="6473198" cy="1341104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2566B5-47B8-6ED7-C257-941640DC3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2400" dirty="0"/>
              <a:t>Krajský úřad Libereckého kraj</a:t>
            </a:r>
          </a:p>
          <a:p>
            <a:pPr algn="r"/>
            <a:r>
              <a:rPr lang="cs-CZ" sz="2400" dirty="0"/>
              <a:t>odbor školství, mládeže, tělovýchovy a sportu</a:t>
            </a:r>
          </a:p>
          <a:p>
            <a:pPr algn="r"/>
            <a:r>
              <a:rPr lang="cs-CZ" sz="2400" dirty="0">
                <a:hlinkClick r:id="rId2"/>
              </a:rPr>
              <a:t>dagmar.kasalova@kraj-lbc.cz</a:t>
            </a:r>
            <a:r>
              <a:rPr lang="cs-CZ" sz="2400" dirty="0"/>
              <a:t>; 485 225 142</a:t>
            </a:r>
          </a:p>
          <a:p>
            <a:pPr algn="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Projekty z OP VVV – KAP LK II a NAKAP LK II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Program Erasmus +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Nový implementační projekt kraje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Podpora školního stravování v Libereckém kraji</a:t>
            </a:r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D47A6F93-F245-ADB9-E105-138D5E387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602" y="1343242"/>
            <a:ext cx="831767" cy="1161833"/>
          </a:xfrm>
          <a:prstGeom prst="rect">
            <a:avLst/>
          </a:prstGeom>
        </p:spPr>
      </p:pic>
      <p:pic>
        <p:nvPicPr>
          <p:cNvPr id="11" name="Obrázek 10" descr="Obsah obrázku logo&#10;&#10;Popis byl vytvořen automaticky">
            <a:extLst>
              <a:ext uri="{FF2B5EF4-FFF2-40B4-BE49-F238E27FC236}">
                <a16:creationId xmlns:a16="http://schemas.microsoft.com/office/drawing/2014/main" id="{0F76910F-1413-04BA-62BF-F7BC39668D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02" t="9290" r="18684" b="10037"/>
          <a:stretch/>
        </p:blipFill>
        <p:spPr>
          <a:xfrm>
            <a:off x="6470466" y="1493496"/>
            <a:ext cx="1171864" cy="1011579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/>
              <a:t>Projekty z OP VVV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3F2BB8D-030A-1413-6D8D-F027D3456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KAP LK II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E6077A13-CDA8-A85D-2258-DE1CA46CE6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4. 10. </a:t>
            </a:r>
            <a:r>
              <a:rPr lang="cs-CZ" dirty="0"/>
              <a:t>– setkání kariérových poradců</a:t>
            </a:r>
          </a:p>
          <a:p>
            <a:r>
              <a:rPr lang="cs-CZ" b="1" dirty="0"/>
              <a:t>11. 10. </a:t>
            </a:r>
            <a:r>
              <a:rPr lang="cs-CZ" dirty="0"/>
              <a:t>– seminář Online marketing pro školy</a:t>
            </a:r>
          </a:p>
          <a:p>
            <a:r>
              <a:rPr lang="cs-CZ" b="1" dirty="0"/>
              <a:t>1. 11. </a:t>
            </a:r>
            <a:r>
              <a:rPr lang="cs-CZ" dirty="0"/>
              <a:t>– závěrečná konference projektu</a:t>
            </a:r>
          </a:p>
          <a:p>
            <a:r>
              <a:rPr lang="cs-CZ" b="1" dirty="0"/>
              <a:t>9. – 10. 11. </a:t>
            </a:r>
            <a:r>
              <a:rPr lang="cs-CZ" dirty="0"/>
              <a:t>– dvoudenní workshop pro ředitele středních škol</a:t>
            </a:r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93CF6C15-AC98-E8EE-4148-41A303A9E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NAKAP LK II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210F144F-5D87-B060-D579-90D2E6077A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projektové aktivity ukončeny k 30. 6. 2023</a:t>
            </a:r>
          </a:p>
          <a:p>
            <a:r>
              <a:rPr lang="cs-CZ" dirty="0"/>
              <a:t>finální vyúčtování pro partnery</a:t>
            </a:r>
          </a:p>
          <a:p>
            <a:r>
              <a:rPr lang="cs-CZ" dirty="0"/>
              <a:t>kontaktní osoby: </a:t>
            </a:r>
            <a:r>
              <a:rPr lang="cs-CZ" b="1" dirty="0"/>
              <a:t>Ing. Marcela Nováková</a:t>
            </a:r>
            <a:r>
              <a:rPr lang="cs-CZ" dirty="0"/>
              <a:t>, </a:t>
            </a:r>
            <a:r>
              <a:rPr lang="cs-CZ" b="1" dirty="0"/>
              <a:t>Ing. Petra Dušková</a:t>
            </a:r>
          </a:p>
        </p:txBody>
      </p:sp>
    </p:spTree>
    <p:extLst>
      <p:ext uri="{BB962C8B-B14F-4D97-AF65-F5344CB8AC3E}">
        <p14:creationId xmlns:p14="http://schemas.microsoft.com/office/powerpoint/2010/main" val="424613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206" y="79608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Program Erasmus+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62730" y="2953630"/>
            <a:ext cx="82128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/>
              <a:t>Výzva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v případě, že škola uvažuje o podání žádosti o dotaci v rámci akreditace či krátkodobé mobility, musí mít před podáním žádosti souhlas zřizovatele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ideální termín pro získání souhlasu zřizovatele prosinec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kontaktní osoba: </a:t>
            </a:r>
            <a:r>
              <a:rPr lang="cs-CZ" sz="2400" b="1" dirty="0"/>
              <a:t>Mgr. Dagmar Kasalová</a:t>
            </a:r>
          </a:p>
          <a:p>
            <a:endParaRPr lang="cs-CZ" sz="2400" dirty="0"/>
          </a:p>
        </p:txBody>
      </p:sp>
      <p:pic>
        <p:nvPicPr>
          <p:cNvPr id="7" name="Obrázek 6" descr="Obsah obrázku text, klipart, snímek obrazovky">
            <a:extLst>
              <a:ext uri="{FF2B5EF4-FFF2-40B4-BE49-F238E27FC236}">
                <a16:creationId xmlns:a16="http://schemas.microsoft.com/office/drawing/2014/main" id="{3CCDC0EC-ABFF-E1E6-D3D9-783BBABF7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43" y="1087913"/>
            <a:ext cx="2441196" cy="138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07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Program Erasmus+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62730" y="2618070"/>
            <a:ext cx="82128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/>
              <a:t>Liberecký kraj jako koordinátor konsorcia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záměr OŠMTS podat žádost o akreditaci koordinátora konsorcia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pouze v případě zájmu ze strany škol být partnerem konsorcia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určeno pro odborné školy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zaměření: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mobility pedagogických pracovníků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mobility vedoucích pracovníků škol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kontaktní osoba: </a:t>
            </a:r>
            <a:r>
              <a:rPr lang="cs-CZ" sz="2000" b="1" dirty="0"/>
              <a:t>Mgr. Dagmar Kasalová</a:t>
            </a:r>
          </a:p>
        </p:txBody>
      </p:sp>
      <p:pic>
        <p:nvPicPr>
          <p:cNvPr id="7" name="Obrázek 6" descr="Obsah obrázku text, klipart, snímek obrazovky">
            <a:extLst>
              <a:ext uri="{FF2B5EF4-FFF2-40B4-BE49-F238E27FC236}">
                <a16:creationId xmlns:a16="http://schemas.microsoft.com/office/drawing/2014/main" id="{3CCDC0EC-ABFF-E1E6-D3D9-783BBABF7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43" y="1087913"/>
            <a:ext cx="2441196" cy="138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4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100669"/>
            <a:ext cx="8848725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Dlouhodobý záměr Libereckého kraje 2024 - 2028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517976" y="1675095"/>
            <a:ext cx="82128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/>
              <a:t>Tvorba DZ 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červen – srpen 2023 </a:t>
            </a:r>
            <a:r>
              <a:rPr lang="cs-CZ" sz="2400" dirty="0"/>
              <a:t>– připomínkové řízení k návrhu DZ ČR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září – říjen 2023 </a:t>
            </a:r>
            <a:r>
              <a:rPr lang="cs-CZ" sz="2400" dirty="0"/>
              <a:t>– tvorba DZ 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listopad – prosinec 2023 </a:t>
            </a:r>
            <a:r>
              <a:rPr lang="cs-CZ" sz="2400" dirty="0"/>
              <a:t>– veřejné připomínkování DZ 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leden – březen 20</a:t>
            </a:r>
            <a:r>
              <a:rPr lang="cs-CZ" sz="2400" dirty="0"/>
              <a:t>24 – vypořádání připomínek a schvalovací proces na MŠMT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duben – červen 2024 </a:t>
            </a:r>
            <a:r>
              <a:rPr lang="cs-CZ" sz="2400" dirty="0"/>
              <a:t>– schvalovací proces DZ LK Radou Libereckého kraje a Zastupitelstvem Libereckého kraje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koordinátor tvorby DZ LK: </a:t>
            </a:r>
            <a:r>
              <a:rPr lang="cs-CZ" sz="2400" b="1" dirty="0"/>
              <a:t>Mgr. Silvie Havelková</a:t>
            </a:r>
          </a:p>
        </p:txBody>
      </p:sp>
    </p:spTree>
    <p:extLst>
      <p:ext uri="{BB962C8B-B14F-4D97-AF65-F5344CB8AC3E}">
        <p14:creationId xmlns:p14="http://schemas.microsoft.com/office/powerpoint/2010/main" val="403161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Nový implementační projekt kraje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1338488"/>
            <a:ext cx="821282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implementace Dlouhodobého záměru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projekt bude umožňovat partnerství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předpokládaná alokace: </a:t>
            </a:r>
            <a:r>
              <a:rPr lang="cs-CZ" b="1" dirty="0"/>
              <a:t>83 mil. Kč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předpokládaný termín výzvy: </a:t>
            </a:r>
            <a:r>
              <a:rPr lang="cs-CZ" b="1" dirty="0"/>
              <a:t>červen 2023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sběr námětů k podporovaným tématům: </a:t>
            </a:r>
            <a:r>
              <a:rPr lang="cs-CZ" b="1" dirty="0"/>
              <a:t>od listopadu 2023</a:t>
            </a:r>
            <a:endParaRPr lang="cs-CZ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předpokládaný termín podání žádosti o dotaci: </a:t>
            </a:r>
            <a:r>
              <a:rPr lang="cs-CZ" b="1" dirty="0"/>
              <a:t>červenec 2024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předpokládaný termín zahájení aktivit v novém projektu: </a:t>
            </a:r>
            <a:r>
              <a:rPr lang="cs-CZ" b="1" dirty="0"/>
              <a:t>leden 2025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předpokládaný termín ukončení realizace projektu: </a:t>
            </a:r>
            <a:r>
              <a:rPr lang="cs-CZ" b="1" dirty="0"/>
              <a:t>červen 2028</a:t>
            </a:r>
          </a:p>
          <a:p>
            <a:endParaRPr lang="cs-CZ" dirty="0"/>
          </a:p>
        </p:txBody>
      </p:sp>
      <p:pic>
        <p:nvPicPr>
          <p:cNvPr id="5" name="Obrázek 4" descr="Obsah obrázku klipart&#10;&#10;Popis byl vytvořen automaticky">
            <a:extLst>
              <a:ext uri="{FF2B5EF4-FFF2-40B4-BE49-F238E27FC236}">
                <a16:creationId xmlns:a16="http://schemas.microsoft.com/office/drawing/2014/main" id="{ADE4BAF5-6A8D-5308-D678-3E59DA279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473" y="4718806"/>
            <a:ext cx="2038525" cy="20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96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Nový implementační projekt kraje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1338488"/>
            <a:ext cx="821282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Povinná témata projektu: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kariérové poradenství a prevence předčasných odchodů ze vzdělávání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podpora rovných příležitostí ve vzdělávání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podpora aktivit směřujících ke zkvalitnění SŠ, VOŠ, konzervatoří a školských zařízení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posílení informovanosti, komunikace a spolupráce mezi aktéry vzdělávací politiky v kraji</a:t>
            </a:r>
          </a:p>
          <a:p>
            <a:endParaRPr lang="cs-CZ" dirty="0"/>
          </a:p>
          <a:p>
            <a:r>
              <a:rPr lang="cs-CZ" b="1" dirty="0"/>
              <a:t>Nepovinná témata projektu: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implementace dalších aktivit naplánovaných v dlouhodobém záměru kraje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podpora rozvoje gramotností s důrazem na čtenářskou, jazykovou, mediální, matematickou a digitální gramotnost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podpora pedagogických a didaktických kompetencí pracovníků ve vzdělávání a podpora managementu třídních kolektivů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rozvoj podnikavosti, iniciativy a kreativity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polytechnické vzdělávání (včetně aktivit na podporu chytré specializace)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podpora odborného vzdělávání a spolupráce škol se zaměstnavateli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vzdělávání pro udržitelný rozvoj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 err="1"/>
              <a:t>wellbeing</a:t>
            </a:r>
            <a:r>
              <a:rPr lang="cs-CZ" sz="1600" dirty="0"/>
              <a:t> (duševní zdraví žáků a učitelů)</a:t>
            </a:r>
          </a:p>
          <a:p>
            <a:endParaRPr lang="cs-CZ" dirty="0"/>
          </a:p>
        </p:txBody>
      </p:sp>
      <p:pic>
        <p:nvPicPr>
          <p:cNvPr id="6" name="Obrázek 5" descr="Obsah obrázku klipart&#10;&#10;Popis byl vytvořen automaticky">
            <a:extLst>
              <a:ext uri="{FF2B5EF4-FFF2-40B4-BE49-F238E27FC236}">
                <a16:creationId xmlns:a16="http://schemas.microsoft.com/office/drawing/2014/main" id="{B8FCB424-1969-D38B-F2A3-59A3C664E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310" y="5442310"/>
            <a:ext cx="1331355" cy="133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89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Obsah obrázku skica, kresba, klipart, Perokresba&#10;&#10;Popis byl vytvořen automaticky">
            <a:extLst>
              <a:ext uri="{FF2B5EF4-FFF2-40B4-BE49-F238E27FC236}">
                <a16:creationId xmlns:a16="http://schemas.microsoft.com/office/drawing/2014/main" id="{F3DC509B-03F8-4DD9-E89A-3EAD9AE8E9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2" t="11260" r="14896" b="15491"/>
          <a:stretch/>
        </p:blipFill>
        <p:spPr>
          <a:xfrm>
            <a:off x="7625593" y="5377342"/>
            <a:ext cx="1303973" cy="1249516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Podpora školního stravování v Libereckém kraji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1338488"/>
            <a:ext cx="821282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pro školy a školská zařízení zřizovaná Libereckým kraje formou </a:t>
            </a:r>
            <a:r>
              <a:rPr lang="cs-CZ" b="1" dirty="0"/>
              <a:t>mimořádného účelového (neinvestičního) příspěvku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podmínky: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do podpory lze zařadit dítě/žáka, jehož rodič/zákonný zástupce pobírá </a:t>
            </a:r>
            <a:r>
              <a:rPr lang="cs-CZ" b="1" dirty="0"/>
              <a:t>příspěvek na živobytí</a:t>
            </a:r>
            <a:r>
              <a:rPr lang="cs-CZ" dirty="0"/>
              <a:t> (potvrzení od Úřadu práce) + rodič podepíše čestné prohlášení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stravování hrazeno formou jednotkových nákladů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neodhlášené neodebrané stravování = nezpůsobilý výdaj, hradí příjemce příspěvku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informace k dispozici: </a:t>
            </a:r>
            <a:r>
              <a:rPr lang="cs-CZ" dirty="0">
                <a:hlinkClick r:id="rId3"/>
              </a:rPr>
              <a:t>https://edulk.cz</a:t>
            </a:r>
            <a:endParaRPr lang="cs-CZ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kontaktní osoba: </a:t>
            </a:r>
            <a:r>
              <a:rPr lang="cs-CZ" b="1" dirty="0"/>
              <a:t>Ing. Petra Dušková</a:t>
            </a:r>
            <a:r>
              <a:rPr lang="cs-CZ" dirty="0"/>
              <a:t>, </a:t>
            </a:r>
            <a:r>
              <a:rPr lang="cs-CZ" b="1" dirty="0"/>
              <a:t>Mgr. Dagmar Kasalová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62273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344</TotalTime>
  <Words>632</Words>
  <Application>Microsoft Office PowerPoint</Application>
  <PresentationFormat>Předvádění na obrazovce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Oddělení strategií, koncepcí a projektů</vt:lpstr>
      <vt:lpstr>Obsah</vt:lpstr>
      <vt:lpstr>Projekty z OP VVV</vt:lpstr>
      <vt:lpstr>Program Erasmus+</vt:lpstr>
      <vt:lpstr>Program Erasmus+</vt:lpstr>
      <vt:lpstr>Dlouhodobý záměr Libereckého kraje 2024 - 2028</vt:lpstr>
      <vt:lpstr>Nový implementační projekt kraje</vt:lpstr>
      <vt:lpstr>Nový implementační projekt kraje</vt:lpstr>
      <vt:lpstr>Podpora školního stravování v Libereckém kraji</vt:lpstr>
      <vt:lpstr>Podpora školního stravování v Libereckém kraji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Kasalová Dagmar</cp:lastModifiedBy>
  <cp:revision>23</cp:revision>
  <cp:lastPrinted>2023-09-14T05:31:47Z</cp:lastPrinted>
  <dcterms:created xsi:type="dcterms:W3CDTF">2023-03-08T15:30:40Z</dcterms:created>
  <dcterms:modified xsi:type="dcterms:W3CDTF">2023-09-14T08:04:13Z</dcterms:modified>
</cp:coreProperties>
</file>